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42" r:id="rId2"/>
    <p:sldId id="343" r:id="rId3"/>
    <p:sldId id="344" r:id="rId4"/>
    <p:sldId id="345" r:id="rId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9A8"/>
    <a:srgbClr val="41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2" autoAdjust="0"/>
    <p:restoredTop sz="93841" autoAdjust="0"/>
  </p:normalViewPr>
  <p:slideViewPr>
    <p:cSldViewPr>
      <p:cViewPr varScale="1">
        <p:scale>
          <a:sx n="137" d="100"/>
          <a:sy n="137" d="100"/>
        </p:scale>
        <p:origin x="-2056" y="-104"/>
      </p:cViewPr>
      <p:guideLst>
        <p:guide orient="horz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506348-9BAE-4647-B008-A359E4E11D42}" type="datetimeFigureOut">
              <a:rPr lang="en-US"/>
              <a:pPr>
                <a:defRPr/>
              </a:pPr>
              <a:t>17/07/2014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231742-103C-4CD5-8CA5-14FDD7FCE4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775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69" y="3495607"/>
            <a:ext cx="1494698" cy="1565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84" y="3497985"/>
            <a:ext cx="1494436" cy="1565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61" y="3495361"/>
            <a:ext cx="1496941" cy="1567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817" y="3500352"/>
            <a:ext cx="1492175" cy="1562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949" y="3496732"/>
            <a:ext cx="1498011" cy="156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1264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26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1556792"/>
            <a:ext cx="6911975" cy="1296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>
                <a:solidFill>
                  <a:srgbClr val="414B56"/>
                </a:solidFill>
                <a:latin typeface="P22 Underground Pro Demi" panose="00000700000000000000" pitchFamily="2" charset="0"/>
              </a:defRPr>
            </a:lvl1pPr>
          </a:lstStyle>
          <a:p>
            <a:pPr lvl="0"/>
            <a:r>
              <a:rPr lang="en-GB" dirty="0" smtClean="0"/>
              <a:t>Add heading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69" y="3495607"/>
            <a:ext cx="1494698" cy="1565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84" y="3497985"/>
            <a:ext cx="1494436" cy="1565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61" y="3495361"/>
            <a:ext cx="1496941" cy="1567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817" y="3500352"/>
            <a:ext cx="1492175" cy="1562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949" y="3496732"/>
            <a:ext cx="1498011" cy="156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9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emf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-27384"/>
            <a:ext cx="9144000" cy="108012"/>
          </a:xfrm>
          <a:prstGeom prst="rect">
            <a:avLst/>
          </a:prstGeom>
          <a:solidFill>
            <a:srgbClr val="00A0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15" name="Picture 14" descr="BCF_logo.a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381328"/>
            <a:ext cx="651024" cy="297770"/>
          </a:xfrm>
          <a:prstGeom prst="rect">
            <a:avLst/>
          </a:prstGeom>
        </p:spPr>
      </p:pic>
      <p:pic>
        <p:nvPicPr>
          <p:cNvPr id="16" name="Picture 15" descr="Transport_for_London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4" y="6402209"/>
            <a:ext cx="1008111" cy="26653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726306" y="416839"/>
            <a:ext cx="1417694" cy="483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smtClean="0">
                <a:solidFill>
                  <a:srgbClr val="414B56"/>
                </a:solidFill>
                <a:latin typeface="Arial"/>
                <a:cs typeface="Arial"/>
              </a:rPr>
              <a:t>Throughout Change</a:t>
            </a:r>
            <a:endParaRPr lang="en-US" sz="1400" b="1" dirty="0" smtClean="0">
              <a:solidFill>
                <a:srgbClr val="414B5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093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7" r:id="rId2"/>
    <p:sldLayoutId id="2147483658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4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9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3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8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755576" y="1412776"/>
            <a:ext cx="7632700" cy="20891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sz="3200" b="1" dirty="0" smtClean="0">
                <a:solidFill>
                  <a:srgbClr val="414B56"/>
                </a:solidFill>
                <a:latin typeface="Arial"/>
                <a:cs typeface="Arial"/>
              </a:rPr>
              <a:t>Planning your conversation</a:t>
            </a:r>
            <a:endParaRPr lang="en-US" sz="3200" b="1" dirty="0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1043608" y="2060848"/>
            <a:ext cx="7560840" cy="1440160"/>
          </a:xfrm>
          <a:prstGeom prst="rect">
            <a:avLst/>
          </a:prstGeom>
        </p:spPr>
        <p:txBody>
          <a:bodyPr vert="horz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 kern="1200">
                <a:solidFill>
                  <a:srgbClr val="414B56"/>
                </a:solidFill>
                <a:latin typeface="P22 Underground Pro Demi" panose="00000700000000000000" pitchFamily="2" charset="0"/>
                <a:ea typeface="+mn-ea"/>
                <a:cs typeface="+mn-cs"/>
              </a:defRPr>
            </a:lvl1pPr>
            <a:lvl2pPr marL="7413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8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 dirty="0" smtClean="0">
                <a:latin typeface="Arial"/>
                <a:cs typeface="Arial"/>
              </a:rPr>
              <a:t>Questions to ask yourself before communicating change</a:t>
            </a:r>
          </a:p>
          <a:p>
            <a:pPr marL="261938" lvl="0" indent="-261938" algn="l">
              <a:spcBef>
                <a:spcPct val="0"/>
              </a:spcBef>
            </a:pPr>
            <a:endParaRPr lang="en-GB" sz="1600" b="0" dirty="0" smtClean="0">
              <a:latin typeface="Arial" pitchFamily="34" charset="0"/>
            </a:endParaRPr>
          </a:p>
          <a:p>
            <a:pPr lvl="0" algn="l">
              <a:spcBef>
                <a:spcPct val="0"/>
              </a:spcBef>
            </a:pPr>
            <a:r>
              <a:rPr lang="en-GB" sz="1600" b="0" dirty="0" smtClean="0">
                <a:latin typeface="Arial" pitchFamily="34" charset="0"/>
              </a:rPr>
              <a:t>Working through the questions below before a meeting will help you deliver your message in a way you feel comfortable with. It can be used at every stage of the BCF. </a:t>
            </a:r>
          </a:p>
          <a:p>
            <a:pPr lvl="0" algn="l">
              <a:spcBef>
                <a:spcPct val="0"/>
              </a:spcBef>
            </a:pPr>
            <a:endParaRPr lang="en-GB" sz="1600" b="0" dirty="0" smtClean="0">
              <a:latin typeface="Arial" pitchFamily="34" charset="0"/>
            </a:endParaRPr>
          </a:p>
          <a:p>
            <a:endParaRPr lang="en-GB" sz="1800" b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916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 txBox="1">
            <a:spLocks/>
          </p:cNvSpPr>
          <p:nvPr/>
        </p:nvSpPr>
        <p:spPr>
          <a:xfrm>
            <a:off x="251520" y="620688"/>
            <a:ext cx="7488832" cy="720080"/>
          </a:xfrm>
          <a:prstGeom prst="rect">
            <a:avLst/>
          </a:prstGeom>
        </p:spPr>
        <p:txBody>
          <a:bodyPr/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8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414B56"/>
                </a:solidFill>
                <a:latin typeface="Arial"/>
                <a:cs typeface="Arial"/>
              </a:rPr>
              <a:t>Questions to ask yourself before you start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51520" y="1556792"/>
            <a:ext cx="3600400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QUESTION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67944" y="1556792"/>
            <a:ext cx="4824536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ANSWER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3528" y="2103239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 smtClean="0">
                <a:solidFill>
                  <a:srgbClr val="00003F"/>
                </a:solidFill>
                <a:latin typeface="Arial" charset="0"/>
                <a:ea typeface="ＭＳ Ｐゴシック" charset="0"/>
                <a:cs typeface="Arial" charset="0"/>
              </a:rPr>
              <a:t>What </a:t>
            </a:r>
            <a:r>
              <a:rPr lang="en-GB" sz="1200" dirty="0">
                <a:solidFill>
                  <a:srgbClr val="00003F"/>
                </a:solidFill>
                <a:latin typeface="Arial" charset="0"/>
                <a:ea typeface="ＭＳ Ｐゴシック" charset="0"/>
                <a:cs typeface="Arial" charset="0"/>
              </a:rPr>
              <a:t>do I want to </a:t>
            </a:r>
            <a:r>
              <a:rPr lang="en-GB" sz="1200" dirty="0" smtClean="0">
                <a:solidFill>
                  <a:srgbClr val="00003F"/>
                </a:solidFill>
                <a:latin typeface="Arial" charset="0"/>
                <a:ea typeface="ＭＳ Ｐゴシック" charset="0"/>
                <a:cs typeface="Arial" charset="0"/>
              </a:rPr>
              <a:t>achieve from this meeting/conversation? What do I want my people to know and feel and do when they leave?</a:t>
            </a:r>
            <a:endParaRPr lang="en-GB" sz="1200" dirty="0">
              <a:solidFill>
                <a:srgbClr val="00003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528" y="2708920"/>
            <a:ext cx="3528392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en-GB" sz="1200" dirty="0" smtClean="0">
              <a:solidFill>
                <a:srgbClr val="00003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n-GB" sz="1200" dirty="0" smtClean="0">
                <a:solidFill>
                  <a:srgbClr val="00003F"/>
                </a:solidFill>
                <a:latin typeface="Arial" charset="0"/>
                <a:ea typeface="ＭＳ Ｐゴシック" charset="0"/>
                <a:cs typeface="Arial" charset="0"/>
              </a:rPr>
              <a:t>What do my audience know/feel/do/already? Are they in a different place on the Change Curve and how can I support in changing that in this meeting?</a:t>
            </a:r>
            <a:endParaRPr lang="en-GB" sz="1200" dirty="0">
              <a:solidFill>
                <a:srgbClr val="00003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8" y="4005064"/>
            <a:ext cx="35283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 smtClean="0">
                <a:solidFill>
                  <a:srgbClr val="00003F"/>
                </a:solidFill>
                <a:latin typeface="Arial" charset="0"/>
                <a:ea typeface="ＭＳ Ｐゴシック" charset="0"/>
                <a:cs typeface="Arial" charset="0"/>
              </a:rPr>
              <a:t>What facts do I have to share with them or what gaps can I acknowledge exist to help them feel more comfortable?</a:t>
            </a:r>
          </a:p>
          <a:p>
            <a:pPr lvl="0">
              <a:spcBef>
                <a:spcPct val="20000"/>
              </a:spcBef>
            </a:pPr>
            <a:endParaRPr lang="en-GB" sz="1200" dirty="0">
              <a:solidFill>
                <a:srgbClr val="00003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79512" y="2749570"/>
            <a:ext cx="8712968" cy="0"/>
          </a:xfrm>
          <a:prstGeom prst="line">
            <a:avLst/>
          </a:prstGeom>
          <a:ln w="635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1520" y="3861048"/>
            <a:ext cx="8712968" cy="0"/>
          </a:xfrm>
          <a:prstGeom prst="line">
            <a:avLst/>
          </a:prstGeom>
          <a:ln w="635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51520" y="4654877"/>
            <a:ext cx="8712968" cy="0"/>
          </a:xfrm>
          <a:prstGeom prst="line">
            <a:avLst/>
          </a:prstGeom>
          <a:ln w="635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23528" y="4767535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>
                <a:solidFill>
                  <a:srgbClr val="00003F"/>
                </a:solidFill>
                <a:latin typeface="Arial" charset="0"/>
                <a:ea typeface="ＭＳ Ｐゴシック" charset="0"/>
                <a:cs typeface="Arial" charset="0"/>
              </a:rPr>
              <a:t>What can I say </a:t>
            </a:r>
            <a:r>
              <a:rPr lang="en-GB" sz="1200" dirty="0" smtClean="0">
                <a:solidFill>
                  <a:srgbClr val="00003F"/>
                </a:solidFill>
                <a:latin typeface="Arial" charset="0"/>
                <a:ea typeface="ＭＳ Ｐゴシック" charset="0"/>
                <a:cs typeface="Arial" charset="0"/>
              </a:rPr>
              <a:t>and do to support them in feeling more positive about this change?</a:t>
            </a:r>
            <a:endParaRPr lang="en-GB" sz="1200" dirty="0">
              <a:solidFill>
                <a:srgbClr val="00003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12360" y="5877272"/>
            <a:ext cx="108012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 smtClean="0">
                <a:solidFill>
                  <a:srgbClr val="00003F"/>
                </a:solidFill>
                <a:latin typeface="Arial" charset="0"/>
                <a:ea typeface="ＭＳ Ｐゴシック" charset="0"/>
                <a:cs typeface="Arial" charset="0"/>
              </a:rPr>
              <a:t>Continued...</a:t>
            </a:r>
            <a:endParaRPr lang="en-GB" sz="1200" dirty="0">
              <a:solidFill>
                <a:srgbClr val="00003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22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51520" y="836712"/>
            <a:ext cx="3600400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QUESTION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283968" y="836712"/>
            <a:ext cx="3852936" cy="3600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ANSWER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3528" y="3356992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>
                <a:solidFill>
                  <a:srgbClr val="00003F"/>
                </a:solidFill>
                <a:latin typeface="Arial" charset="0"/>
                <a:ea typeface="ＭＳ Ｐゴシック" charset="0"/>
                <a:cs typeface="Arial" charset="0"/>
              </a:rPr>
              <a:t>What will I say/do if someone asks </a:t>
            </a:r>
            <a:r>
              <a:rPr lang="en-GB" sz="1200" dirty="0" smtClean="0">
                <a:solidFill>
                  <a:srgbClr val="00003F"/>
                </a:solidFill>
                <a:latin typeface="Arial" charset="0"/>
                <a:ea typeface="ＭＳ Ｐゴシック" charset="0"/>
                <a:cs typeface="Arial" charset="0"/>
              </a:rPr>
              <a:t>something I </a:t>
            </a:r>
            <a:r>
              <a:rPr lang="en-GB" sz="1200" dirty="0">
                <a:solidFill>
                  <a:srgbClr val="00003F"/>
                </a:solidFill>
                <a:latin typeface="Arial" charset="0"/>
                <a:ea typeface="ＭＳ Ｐゴシック" charset="0"/>
                <a:cs typeface="Arial" charset="0"/>
              </a:rPr>
              <a:t>can</a:t>
            </a:r>
            <a:r>
              <a:rPr lang="ja-JP" altLang="en-GB" sz="1200" dirty="0">
                <a:solidFill>
                  <a:srgbClr val="00003F"/>
                </a:solidFill>
                <a:latin typeface="Arial"/>
                <a:ea typeface="ＭＳ Ｐゴシック" charset="0"/>
                <a:cs typeface="Arial" charset="0"/>
              </a:rPr>
              <a:t>’</a:t>
            </a:r>
            <a:r>
              <a:rPr lang="en-GB" sz="1200" dirty="0">
                <a:solidFill>
                  <a:srgbClr val="00003F"/>
                </a:solidFill>
                <a:latin typeface="Arial" charset="0"/>
                <a:ea typeface="ＭＳ Ｐゴシック" charset="0"/>
                <a:cs typeface="Arial" charset="0"/>
              </a:rPr>
              <a:t>t answer?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2980" y="2386286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>
                <a:solidFill>
                  <a:srgbClr val="00003F"/>
                </a:solidFill>
                <a:latin typeface="Arial" charset="0"/>
                <a:ea typeface="ＭＳ Ｐゴシック" charset="0"/>
                <a:cs typeface="Arial" charset="0"/>
              </a:rPr>
              <a:t>How will I get them to raise their issues or concerns so we can get them answered/dealt with and move on?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3528" y="429309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 smtClean="0">
                <a:solidFill>
                  <a:srgbClr val="00003F"/>
                </a:solidFill>
                <a:latin typeface="Arial" charset="0"/>
                <a:ea typeface="ＭＳ Ｐゴシック" charset="0"/>
                <a:cs typeface="Arial" charset="0"/>
              </a:rPr>
              <a:t>What other difficulties </a:t>
            </a:r>
            <a:r>
              <a:rPr lang="en-GB" sz="1200" dirty="0">
                <a:solidFill>
                  <a:srgbClr val="00003F"/>
                </a:solidFill>
                <a:latin typeface="Arial" charset="0"/>
                <a:ea typeface="ＭＳ Ｐゴシック" charset="0"/>
                <a:cs typeface="Arial" charset="0"/>
              </a:rPr>
              <a:t>or </a:t>
            </a:r>
            <a:r>
              <a:rPr lang="en-GB" sz="1200" dirty="0" smtClean="0">
                <a:solidFill>
                  <a:srgbClr val="00003F"/>
                </a:solidFill>
                <a:latin typeface="Arial" charset="0"/>
                <a:ea typeface="ＭＳ Ｐゴシック" charset="0"/>
                <a:cs typeface="Arial" charset="0"/>
              </a:rPr>
              <a:t>challenges might I face? How will I deal with them?</a:t>
            </a:r>
            <a:endParaRPr lang="en-GB" sz="1200" dirty="0">
              <a:solidFill>
                <a:srgbClr val="00003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8" y="5158933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>
                <a:solidFill>
                  <a:srgbClr val="00003F"/>
                </a:solidFill>
                <a:latin typeface="Arial" charset="0"/>
                <a:ea typeface="ＭＳ Ｐゴシック" charset="0"/>
                <a:cs typeface="Arial" charset="0"/>
              </a:rPr>
              <a:t>How will I follow up with them afterwards to demonstrate I am listening – either with individuals or as a team</a:t>
            </a:r>
            <a:r>
              <a:rPr lang="en-GB" sz="1200" dirty="0" smtClean="0">
                <a:solidFill>
                  <a:srgbClr val="00003F"/>
                </a:solidFill>
                <a:latin typeface="Arial" charset="0"/>
                <a:ea typeface="ＭＳ Ｐゴシック" charset="0"/>
                <a:cs typeface="Arial" charset="0"/>
              </a:rPr>
              <a:t>?</a:t>
            </a:r>
            <a:endParaRPr lang="en-GB" sz="1200" dirty="0">
              <a:solidFill>
                <a:srgbClr val="00003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51520" y="3140968"/>
            <a:ext cx="8712968" cy="0"/>
          </a:xfrm>
          <a:prstGeom prst="line">
            <a:avLst/>
          </a:prstGeom>
          <a:ln w="635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1520" y="4077072"/>
            <a:ext cx="8712968" cy="0"/>
          </a:xfrm>
          <a:prstGeom prst="line">
            <a:avLst/>
          </a:prstGeom>
          <a:ln w="635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51520" y="4941168"/>
            <a:ext cx="8712968" cy="0"/>
          </a:xfrm>
          <a:prstGeom prst="line">
            <a:avLst/>
          </a:prstGeom>
          <a:ln w="635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3528" y="1412776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1200" dirty="0">
                <a:solidFill>
                  <a:srgbClr val="00003F"/>
                </a:solidFill>
                <a:latin typeface="Arial" charset="0"/>
                <a:ea typeface="ＭＳ Ｐゴシック" charset="0"/>
                <a:cs typeface="Arial" charset="0"/>
              </a:rPr>
              <a:t>What questions or </a:t>
            </a:r>
            <a:r>
              <a:rPr lang="en-GB" sz="1200" dirty="0" smtClean="0">
                <a:solidFill>
                  <a:srgbClr val="00003F"/>
                </a:solidFill>
                <a:latin typeface="Arial" charset="0"/>
                <a:ea typeface="ＭＳ Ｐゴシック" charset="0"/>
                <a:cs typeface="Arial" charset="0"/>
              </a:rPr>
              <a:t>concerns </a:t>
            </a:r>
            <a:r>
              <a:rPr lang="en-GB" sz="1200" dirty="0">
                <a:solidFill>
                  <a:srgbClr val="00003F"/>
                </a:solidFill>
                <a:latin typeface="Arial" charset="0"/>
                <a:ea typeface="ＭＳ Ｐゴシック" charset="0"/>
                <a:cs typeface="Arial" charset="0"/>
              </a:rPr>
              <a:t>will </a:t>
            </a:r>
            <a:r>
              <a:rPr lang="en-GB" sz="1200" dirty="0" smtClean="0">
                <a:solidFill>
                  <a:srgbClr val="00003F"/>
                </a:solidFill>
                <a:latin typeface="Arial" charset="0"/>
                <a:ea typeface="ＭＳ Ｐゴシック" charset="0"/>
                <a:cs typeface="Arial" charset="0"/>
              </a:rPr>
              <a:t>they have and do I have or can I get the </a:t>
            </a:r>
            <a:r>
              <a:rPr lang="en-GB" sz="1200" dirty="0">
                <a:solidFill>
                  <a:srgbClr val="00003F"/>
                </a:solidFill>
                <a:latin typeface="Arial" charset="0"/>
                <a:ea typeface="ＭＳ Ｐゴシック" charset="0"/>
                <a:cs typeface="Arial" charset="0"/>
              </a:rPr>
              <a:t>answers before I speak to them</a:t>
            </a:r>
            <a:r>
              <a:rPr lang="en-GB" sz="1200" dirty="0" smtClean="0">
                <a:solidFill>
                  <a:srgbClr val="00003F"/>
                </a:solidFill>
                <a:latin typeface="Arial" charset="0"/>
                <a:ea typeface="ＭＳ Ｐゴシック" charset="0"/>
                <a:cs typeface="Arial" charset="0"/>
              </a:rPr>
              <a:t>? </a:t>
            </a:r>
            <a:endParaRPr lang="en-GB" sz="1200" dirty="0">
              <a:solidFill>
                <a:srgbClr val="00003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51520" y="2132856"/>
            <a:ext cx="8712968" cy="0"/>
          </a:xfrm>
          <a:prstGeom prst="line">
            <a:avLst/>
          </a:prstGeom>
          <a:ln w="635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36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 txBox="1">
            <a:spLocks/>
          </p:cNvSpPr>
          <p:nvPr/>
        </p:nvSpPr>
        <p:spPr>
          <a:xfrm>
            <a:off x="179512" y="332656"/>
            <a:ext cx="7488832" cy="1008112"/>
          </a:xfrm>
          <a:prstGeom prst="rect">
            <a:avLst/>
          </a:prstGeom>
        </p:spPr>
        <p:txBody>
          <a:bodyPr/>
          <a:lstStyle>
            <a:lvl1pPr marL="3413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8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3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9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4" indent="-228573" algn="l" defTabSz="9142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>
                <a:solidFill>
                  <a:srgbClr val="414B56"/>
                </a:solidFill>
                <a:latin typeface="Arial"/>
                <a:cs typeface="Arial"/>
              </a:rPr>
              <a:t>The change curve</a:t>
            </a:r>
            <a:endParaRPr lang="en-GB" sz="2400" b="1" dirty="0">
              <a:solidFill>
                <a:srgbClr val="414B56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18" y="2924944"/>
            <a:ext cx="115217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Arial" pitchFamily="34" charset="0"/>
                <a:cs typeface="Arial" pitchFamily="34" charset="0"/>
              </a:rPr>
              <a:t>Current state</a:t>
            </a:r>
          </a:p>
        </p:txBody>
      </p:sp>
      <p:sp>
        <p:nvSpPr>
          <p:cNvPr id="5" name="Oval 4"/>
          <p:cNvSpPr/>
          <p:nvPr/>
        </p:nvSpPr>
        <p:spPr>
          <a:xfrm>
            <a:off x="7452320" y="1952836"/>
            <a:ext cx="1152128" cy="10801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Arial" pitchFamily="34" charset="0"/>
                <a:cs typeface="Arial" pitchFamily="34" charset="0"/>
              </a:rPr>
              <a:t>Future state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3568" y="5589240"/>
            <a:ext cx="777691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267651" y="1412776"/>
            <a:ext cx="6184669" cy="3774062"/>
          </a:xfrm>
          <a:custGeom>
            <a:avLst/>
            <a:gdLst>
              <a:gd name="connsiteX0" fmla="*/ 0 w 6184669"/>
              <a:gd name="connsiteY0" fmla="*/ 1486615 h 3774062"/>
              <a:gd name="connsiteX1" fmla="*/ 515389 w 6184669"/>
              <a:gd name="connsiteY1" fmla="*/ 90077 h 3774062"/>
              <a:gd name="connsiteX2" fmla="*/ 1995055 w 6184669"/>
              <a:gd name="connsiteY2" fmla="*/ 3764302 h 3774062"/>
              <a:gd name="connsiteX3" fmla="*/ 6184669 w 6184669"/>
              <a:gd name="connsiteY3" fmla="*/ 1203982 h 377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4669" h="3774062">
                <a:moveTo>
                  <a:pt x="0" y="1486615"/>
                </a:moveTo>
                <a:cubicBezTo>
                  <a:pt x="91440" y="598539"/>
                  <a:pt x="182880" y="-289537"/>
                  <a:pt x="515389" y="90077"/>
                </a:cubicBezTo>
                <a:cubicBezTo>
                  <a:pt x="847898" y="469691"/>
                  <a:pt x="1050175" y="3578651"/>
                  <a:pt x="1995055" y="3764302"/>
                </a:cubicBezTo>
                <a:cubicBezTo>
                  <a:pt x="2939935" y="3949953"/>
                  <a:pt x="5563986" y="1428425"/>
                  <a:pt x="6184669" y="1203982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P22 Underground Pro Light" panose="000004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2877" y="1988840"/>
            <a:ext cx="1396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cs typeface="Arial" pitchFamily="34" charset="0"/>
              </a:rPr>
              <a:t>Shock</a:t>
            </a:r>
            <a:endParaRPr lang="en-GB" sz="1600" dirty="0"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2802414"/>
            <a:ext cx="76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cs typeface="Arial" pitchFamily="34" charset="0"/>
              </a:rPr>
              <a:t>Denial</a:t>
            </a:r>
            <a:endParaRPr lang="en-GB" sz="1600" dirty="0"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3645024"/>
            <a:ext cx="748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cs typeface="Arial" pitchFamily="34" charset="0"/>
              </a:rPr>
              <a:t>Anger</a:t>
            </a:r>
            <a:endParaRPr lang="en-GB" sz="1600" dirty="0"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8897" y="4653136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cs typeface="Arial" pitchFamily="34" charset="0"/>
              </a:rPr>
              <a:t>Bargaining</a:t>
            </a:r>
            <a:endParaRPr lang="en-GB" sz="1600" dirty="0"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4592649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cs typeface="Arial" pitchFamily="34" charset="0"/>
              </a:rPr>
              <a:t>Adapting</a:t>
            </a:r>
            <a:endParaRPr lang="en-GB" sz="1600" dirty="0"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0112" y="3964414"/>
            <a:ext cx="833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cs typeface="Arial" pitchFamily="34" charset="0"/>
              </a:rPr>
              <a:t>Testing</a:t>
            </a:r>
            <a:endParaRPr lang="en-GB" sz="1600" dirty="0"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1844" y="3284984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cs typeface="Arial" pitchFamily="34" charset="0"/>
              </a:rPr>
              <a:t>Acceptance</a:t>
            </a:r>
            <a:endParaRPr lang="en-GB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6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cf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cf theme" id="{E25A127F-3EC3-4131-A3C1-D76E5EC53C8B}" vid="{17930314-9F66-4D87-8890-796D041CF6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bcf theme</Template>
  <TotalTime>2803</TotalTime>
  <Words>273</Words>
  <Application>Microsoft Macintosh PowerPoint</Application>
  <PresentationFormat>On-screen Show (4:3)</PresentationFormat>
  <Paragraphs>30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bcf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>Transport For London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Change Framework</dc:title>
  <dc:subject/>
  <dc:creator>stephenmarkfoster</dc:creator>
  <cp:keywords/>
  <dc:description/>
  <cp:lastModifiedBy>Blackbridge Communications</cp:lastModifiedBy>
  <cp:revision>236</cp:revision>
  <dcterms:created xsi:type="dcterms:W3CDTF">2014-01-10T16:04:42Z</dcterms:created>
  <dcterms:modified xsi:type="dcterms:W3CDTF">2014-07-17T10:50:46Z</dcterms:modified>
  <cp:category/>
</cp:coreProperties>
</file>